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57" r:id="rId3"/>
    <p:sldId id="263" r:id="rId4"/>
    <p:sldId id="264" r:id="rId5"/>
    <p:sldId id="258" r:id="rId6"/>
    <p:sldId id="259" r:id="rId7"/>
    <p:sldId id="260" r:id="rId8"/>
    <p:sldId id="261" r:id="rId9"/>
    <p:sldId id="268" r:id="rId10"/>
    <p:sldId id="262" r:id="rId11"/>
    <p:sldId id="267" r:id="rId12"/>
    <p:sldId id="266" r:id="rId13"/>
    <p:sldId id="269" r:id="rId14"/>
    <p:sldId id="270" r:id="rId15"/>
    <p:sldId id="271" r:id="rId16"/>
    <p:sldId id="272" r:id="rId17"/>
    <p:sldId id="279" r:id="rId18"/>
    <p:sldId id="273" r:id="rId19"/>
    <p:sldId id="278" r:id="rId20"/>
    <p:sldId id="275" r:id="rId21"/>
    <p:sldId id="276" r:id="rId22"/>
    <p:sldId id="277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F72D-895A-4DED-9BB8-ECD79F2DCECE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024D-A636-4D73-AB37-8B9F8BE64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9947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F72D-895A-4DED-9BB8-ECD79F2DCECE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024D-A636-4D73-AB37-8B9F8BE64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190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F72D-895A-4DED-9BB8-ECD79F2DCECE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024D-A636-4D73-AB37-8B9F8BE64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872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F72D-895A-4DED-9BB8-ECD79F2DCECE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024D-A636-4D73-AB37-8B9F8BE64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855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F72D-895A-4DED-9BB8-ECD79F2DCECE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024D-A636-4D73-AB37-8B9F8BE64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925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F72D-895A-4DED-9BB8-ECD79F2DCECE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024D-A636-4D73-AB37-8B9F8BE64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297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F72D-895A-4DED-9BB8-ECD79F2DCECE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024D-A636-4D73-AB37-8B9F8BE64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978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F72D-895A-4DED-9BB8-ECD79F2DCECE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024D-A636-4D73-AB37-8B9F8BE64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463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F72D-895A-4DED-9BB8-ECD79F2DCECE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024D-A636-4D73-AB37-8B9F8BE64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797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F72D-895A-4DED-9BB8-ECD79F2DCECE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714024D-A636-4D73-AB37-8B9F8BE64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29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F72D-895A-4DED-9BB8-ECD79F2DCECE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024D-A636-4D73-AB37-8B9F8BE64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957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F72D-895A-4DED-9BB8-ECD79F2DCECE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024D-A636-4D73-AB37-8B9F8BE64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618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F72D-895A-4DED-9BB8-ECD79F2DCECE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024D-A636-4D73-AB37-8B9F8BE64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439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F72D-895A-4DED-9BB8-ECD79F2DCECE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024D-A636-4D73-AB37-8B9F8BE64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67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F72D-895A-4DED-9BB8-ECD79F2DCECE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024D-A636-4D73-AB37-8B9F8BE64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915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F72D-895A-4DED-9BB8-ECD79F2DCECE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024D-A636-4D73-AB37-8B9F8BE64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622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AF72D-895A-4DED-9BB8-ECD79F2DCECE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024D-A636-4D73-AB37-8B9F8BE64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74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EAF72D-895A-4DED-9BB8-ECD79F2DCECE}" type="datetimeFigureOut">
              <a:rPr lang="en-IN" smtClean="0"/>
              <a:t>18-02-2024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714024D-A636-4D73-AB37-8B9F8BE64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11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76A9-99C3-B4D0-A880-B6153A951C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Identifying and Estimating Glacial Lake Area from Satellite Imagery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81149-5A1E-937E-9633-666F09A9F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Lakshmipriya Anil</a:t>
            </a:r>
          </a:p>
        </p:txBody>
      </p:sp>
    </p:spTree>
    <p:extLst>
      <p:ext uri="{BB962C8B-B14F-4D97-AF65-F5344CB8AC3E}">
        <p14:creationId xmlns:p14="http://schemas.microsoft.com/office/powerpoint/2010/main" val="2787474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1E956-C954-A940-129E-3254D9D94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689C-F673-73C7-2FE2-19447A488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8328" y="1511556"/>
            <a:ext cx="7971637" cy="547481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rgbClr val="6AA94F"/>
                </a:solidFill>
                <a:latin typeface="Courier New" panose="02070309020205020404" pitchFamily="49" charset="0"/>
              </a:rPr>
              <a:t>Contour Identification</a:t>
            </a:r>
            <a:br>
              <a:rPr lang="en-IN" sz="4000" dirty="0">
                <a:solidFill>
                  <a:srgbClr val="6AA94F"/>
                </a:solidFill>
                <a:latin typeface="Courier New" panose="02070309020205020404" pitchFamily="49" charset="0"/>
              </a:rPr>
            </a:br>
            <a:br>
              <a:rPr lang="en-IN" sz="4000" dirty="0">
                <a:solidFill>
                  <a:srgbClr val="6AA94F"/>
                </a:solidFill>
                <a:latin typeface="Courier New" panose="02070309020205020404" pitchFamily="49" charset="0"/>
              </a:rPr>
            </a:br>
            <a:endParaRPr lang="en-IN" sz="4000" dirty="0">
              <a:solidFill>
                <a:srgbClr val="6AA94F"/>
              </a:solidFill>
              <a:latin typeface="Courier New" panose="02070309020205020404" pitchFamily="49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5CBC899-F6A9-5AAA-C651-AB80A60CC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104" y="2525032"/>
            <a:ext cx="3047999" cy="30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06A155-3E2E-EBC9-97C9-4764507F8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69" y="2525032"/>
            <a:ext cx="3047999" cy="30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137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87DE5-296B-1D5F-F394-203506863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74989-DD80-887A-C372-E4A2F0E6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988" y="1035696"/>
            <a:ext cx="10018711" cy="788437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rgbClr val="6AA94F"/>
                </a:solidFill>
                <a:latin typeface="Courier New" panose="02070309020205020404" pitchFamily="49" charset="0"/>
              </a:rPr>
              <a:t>Contour Identification</a:t>
            </a:r>
            <a:br>
              <a:rPr lang="en-IN" sz="4000" dirty="0">
                <a:solidFill>
                  <a:srgbClr val="6AA94F"/>
                </a:solidFill>
                <a:latin typeface="Courier New" panose="02070309020205020404" pitchFamily="49" charset="0"/>
              </a:rPr>
            </a:br>
            <a:endParaRPr lang="en-IN" sz="4000" dirty="0">
              <a:solidFill>
                <a:srgbClr val="6AA94F"/>
              </a:solidFill>
              <a:latin typeface="Courier New" panose="020703090202050204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1CC553E-8598-83C5-0E4B-9E3C9836D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662" y="2194249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5CFE216-7A67-EEDF-7A71-EA34FA4F0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804" y="2194249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465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E9264-A8E1-31D1-4929-957981DF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708" y="2048069"/>
            <a:ext cx="4142047" cy="2383971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6AA94F"/>
                </a:solidFill>
                <a:latin typeface="Courier New" panose="02070309020205020404" pitchFamily="49" charset="0"/>
              </a:rPr>
              <a:t>Contour Filtering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8C1F75-F4BA-21CE-9233-B6EA481FE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944" y="847064"/>
            <a:ext cx="5921253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61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1115C-ED88-5E07-1CBE-906451AF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Random Forest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F7800E-7529-4B3E-C1FC-0730DD704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022" y="2656595"/>
            <a:ext cx="6300758" cy="341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47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A8B59-F83A-986E-1C28-B77F45C27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2666-C2BE-61F5-F06C-A170E8966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270" y="-97972"/>
            <a:ext cx="10018713" cy="1752599"/>
          </a:xfrm>
        </p:spPr>
        <p:txBody>
          <a:bodyPr/>
          <a:lstStyle/>
          <a:p>
            <a:r>
              <a:rPr lang="en-IN" dirty="0"/>
              <a:t>Performance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2ADEF-0D03-E121-59FC-5C4C342E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252" y="1382813"/>
            <a:ext cx="6233700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52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7B42C-6FE9-31A5-E4E6-000C0606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12D89-0741-90C7-AEE9-D8D2820D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270" y="-97972"/>
            <a:ext cx="10018713" cy="1752599"/>
          </a:xfrm>
        </p:spPr>
        <p:txBody>
          <a:bodyPr/>
          <a:lstStyle/>
          <a:p>
            <a:r>
              <a:rPr lang="en-IN" dirty="0"/>
              <a:t>Performance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C31EF-D3FE-2259-3385-4EF3B429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894" y="2391068"/>
            <a:ext cx="6271803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2433-301E-4CDE-ABE8-8BF3FF3A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500" dirty="0">
                <a:latin typeface="Tw Cen MT Condensed (Headings)"/>
              </a:rPr>
              <a:t>FUTURE</a:t>
            </a:r>
            <a:r>
              <a:rPr lang="en-IN" dirty="0"/>
              <a:t> </a:t>
            </a:r>
            <a:r>
              <a:rPr lang="en-IN" sz="5500" dirty="0">
                <a:latin typeface="Tw Cen MT Condensed (Headings)"/>
              </a:rPr>
              <a:t>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FA73A-CE9F-2FF6-8960-6BA895C9B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0174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34E6C-85FC-AF6C-CD71-8FA4C584D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003041"/>
          </a:xfrm>
        </p:spPr>
        <p:txBody>
          <a:bodyPr/>
          <a:lstStyle/>
          <a:p>
            <a:r>
              <a:rPr lang="en-IN" dirty="0"/>
              <a:t>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2E682-3B70-27EA-1FF2-91E2AF963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126" y="1759587"/>
            <a:ext cx="2929968" cy="19491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73EC4A-66B6-C494-8F34-79D97F6B9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126" y="3779507"/>
            <a:ext cx="6746188" cy="2673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204AF5-1426-64AC-DE24-A2B6DAC15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424" y="1861607"/>
            <a:ext cx="2194560" cy="2575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3F61B8-C2B4-D279-5739-32AD1E068664}"/>
              </a:ext>
            </a:extLst>
          </p:cNvPr>
          <p:cNvSpPr txBox="1"/>
          <p:nvPr/>
        </p:nvSpPr>
        <p:spPr>
          <a:xfrm>
            <a:off x="5626359" y="1759587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Glacial lake inventory (1990, 2000, 2010, 2015, and 2020) in the greater Himalaya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F5C10-9072-15DD-1140-6942B74B4DE3}"/>
              </a:ext>
            </a:extLst>
          </p:cNvPr>
          <p:cNvSpPr txBox="1"/>
          <p:nvPr/>
        </p:nvSpPr>
        <p:spPr>
          <a:xfrm>
            <a:off x="9448424" y="4697964"/>
            <a:ext cx="23641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Zhang, </a:t>
            </a:r>
            <a:r>
              <a:rPr lang="en-US" sz="1000" dirty="0" err="1"/>
              <a:t>Guoqing</a:t>
            </a:r>
            <a:r>
              <a:rPr lang="en-US" sz="1000" dirty="0"/>
              <a:t> (2022). Glacial lake inventory (1990, 2000, 2010, 2015, and 2020) in the greater Himalaya. </a:t>
            </a:r>
            <a:r>
              <a:rPr lang="en-US" sz="1000" dirty="0" err="1"/>
              <a:t>figshare</a:t>
            </a:r>
            <a:r>
              <a:rPr lang="en-US" sz="1000" dirty="0"/>
              <a:t>. Dataset. https://doi.org/10.6084/m9.figshare.21708590.v1</a:t>
            </a:r>
            <a:endParaRPr lang="en-IN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6B047-D6E3-7732-2B0E-13DE91B01191}"/>
              </a:ext>
            </a:extLst>
          </p:cNvPr>
          <p:cNvSpPr txBox="1"/>
          <p:nvPr/>
        </p:nvSpPr>
        <p:spPr>
          <a:xfrm>
            <a:off x="5626359" y="2707496"/>
            <a:ext cx="3368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Region: Hindu Kush, Karakoram, Western Himalaya, Central Himalaya, Eastern Himalaya, </a:t>
            </a:r>
            <a:r>
              <a:rPr lang="en-IN" sz="1200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Nyainqêntanglha</a:t>
            </a:r>
            <a:r>
              <a:rPr lang="en-IN" sz="1200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N" sz="1200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Hengduan</a:t>
            </a:r>
            <a:r>
              <a:rPr lang="en-IN" sz="1200" b="0" i="0" dirty="0">
                <a:solidFill>
                  <a:srgbClr val="252525"/>
                </a:solidFill>
                <a:effectLst/>
                <a:latin typeface="Arial" panose="020B0604020202020204" pitchFamily="34" charset="0"/>
              </a:rPr>
              <a:t> Shan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035721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53BD0-6736-CD7F-893F-B89ABEDB7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AED7-AFA7-1170-D0DF-A43A5542B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988" y="1035696"/>
            <a:ext cx="10018711" cy="788437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rgbClr val="6AA94F"/>
                </a:solidFill>
                <a:latin typeface="Courier New" panose="02070309020205020404" pitchFamily="49" charset="0"/>
              </a:rPr>
              <a:t>Semantic Segmentation using Expert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EDFCB-AD93-19DA-FBFC-46981C885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446" r="54016" b="40034"/>
          <a:stretch/>
        </p:blipFill>
        <p:spPr>
          <a:xfrm>
            <a:off x="1791322" y="3144416"/>
            <a:ext cx="4003199" cy="1091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A8E211-3381-7046-6EB5-4D4E24DB1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091" y="2839616"/>
            <a:ext cx="4134156" cy="21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6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2923E-0CA5-3D19-5AAD-B8C137CD0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69" y="1083399"/>
            <a:ext cx="9190516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1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5C144-BECE-ABD5-BA17-2080ECBA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26009"/>
            <a:ext cx="10018713" cy="1752599"/>
          </a:xfrm>
        </p:spPr>
        <p:txBody>
          <a:bodyPr/>
          <a:lstStyle/>
          <a:p>
            <a:r>
              <a:rPr lang="en-IN" dirty="0"/>
              <a:t>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89388-7EEF-09BE-D5DE-BCDCC2899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864246"/>
            <a:ext cx="6017504" cy="3379558"/>
          </a:xfrm>
        </p:spPr>
        <p:txBody>
          <a:bodyPr/>
          <a:lstStyle/>
          <a:p>
            <a:r>
              <a:rPr lang="en-IN" b="0" i="0" cap="all" dirty="0">
                <a:solidFill>
                  <a:srgbClr val="E37222"/>
                </a:solidFill>
                <a:effectLst/>
                <a:latin typeface="Roboto" panose="02000000000000000000" pitchFamily="2" charset="0"/>
              </a:rPr>
              <a:t>GLACIAL LAKES DETECTION DATASET  -</a:t>
            </a:r>
          </a:p>
          <a:p>
            <a:pPr marL="0" indent="0">
              <a:buNone/>
            </a:pPr>
            <a:endParaRPr lang="en-IN" sz="1800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IN" sz="1800" dirty="0">
                <a:solidFill>
                  <a:srgbClr val="212529"/>
                </a:solidFill>
                <a:latin typeface="Open Sans" panose="020B0606030504020204" pitchFamily="34" charset="0"/>
              </a:rPr>
              <a:t>True Colour Composite Images of High-Mountains    Asia (HMA )</a:t>
            </a:r>
          </a:p>
          <a:p>
            <a:endParaRPr lang="en-IN" b="0" i="0" cap="all" dirty="0">
              <a:solidFill>
                <a:srgbClr val="E37222"/>
              </a:solidFill>
              <a:effectLst/>
              <a:latin typeface="Roboto" panose="02000000000000000000" pitchFamily="2" charset="0"/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F95718-D584-FF24-69D5-9D4E3BF87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695" y="2056664"/>
            <a:ext cx="3254022" cy="8154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6FF7B6-5C8E-0EAA-0C9E-7BFCD1589754}"/>
              </a:ext>
            </a:extLst>
          </p:cNvPr>
          <p:cNvSpPr txBox="1"/>
          <p:nvPr/>
        </p:nvSpPr>
        <p:spPr>
          <a:xfrm>
            <a:off x="1827245" y="5685205"/>
            <a:ext cx="8537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Abdul Basit, Muhammad Adnan Siddique, July 4, 2022, "Glacial Lakes Detection Dataset", IEEE </a:t>
            </a:r>
            <a:r>
              <a:rPr lang="en-IN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Dataport</a:t>
            </a:r>
            <a:r>
              <a:rPr lang="en-IN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doi</a:t>
            </a:r>
            <a:r>
              <a:rPr lang="en-IN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: https://dx.doi.org/10.21227/th0c-8t68.</a:t>
            </a:r>
          </a:p>
          <a:p>
            <a:br>
              <a:rPr lang="en-IN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</a:b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292D35-C5EE-28B4-4410-C7F6DC83D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813" y="3101929"/>
            <a:ext cx="4313294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84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59CA-80FA-B718-9002-4A6086CB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Pixel Based Image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47364-1397-8008-387C-011611CDA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6479" y="2335762"/>
            <a:ext cx="4607188" cy="576262"/>
          </a:xfrm>
        </p:spPr>
        <p:txBody>
          <a:bodyPr/>
          <a:lstStyle/>
          <a:p>
            <a:r>
              <a:rPr lang="en-IN" dirty="0" err="1"/>
              <a:t>NDWI_green</a:t>
            </a:r>
            <a:r>
              <a:rPr lang="en-IN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4B436E-8706-89F1-2F81-5EB9F9491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7" t="51667" r="17597" b="6078"/>
          <a:stretch/>
        </p:blipFill>
        <p:spPr>
          <a:xfrm>
            <a:off x="3032447" y="3058439"/>
            <a:ext cx="7912361" cy="311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14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A2FA0-0A8A-DD83-0C65-15D72CD29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16A94-2BFC-3EA3-9B7D-8E49E798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Pixel Based Image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649C3-50E3-F9B2-BEC1-E080E252C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6479" y="2335762"/>
            <a:ext cx="4607188" cy="576262"/>
          </a:xfrm>
        </p:spPr>
        <p:txBody>
          <a:bodyPr/>
          <a:lstStyle/>
          <a:p>
            <a:r>
              <a:rPr lang="en-IN" dirty="0" err="1"/>
              <a:t>NDWI_green</a:t>
            </a:r>
            <a:r>
              <a:rPr lang="en-IN" dirty="0"/>
              <a:t> &gt; 0.3 (Rule - 3)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6FA63-615D-A489-638E-6788EF9E2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1" t="57005" b="5285"/>
          <a:stretch/>
        </p:blipFill>
        <p:spPr>
          <a:xfrm>
            <a:off x="2111248" y="3293706"/>
            <a:ext cx="9134669" cy="233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57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9C271-5CDB-14A9-55F9-F46567ABA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BBBAD-B77F-4645-E199-E5415F7B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Pixel Based Image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2445-F8E5-D59E-22AB-1A4368483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6479" y="2335762"/>
            <a:ext cx="4607188" cy="576262"/>
          </a:xfrm>
        </p:spPr>
        <p:txBody>
          <a:bodyPr/>
          <a:lstStyle/>
          <a:p>
            <a:r>
              <a:rPr lang="en-IN" dirty="0"/>
              <a:t>NDGI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4658F-329C-3B80-BD5C-8E1744D2D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59" r="42077" b="6223"/>
          <a:stretch/>
        </p:blipFill>
        <p:spPr>
          <a:xfrm>
            <a:off x="1886479" y="3276166"/>
            <a:ext cx="5811944" cy="2286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600B36-46BF-AE7E-916F-FB26ED2CE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91" t="16090" b="53808"/>
          <a:stretch/>
        </p:blipFill>
        <p:spPr>
          <a:xfrm>
            <a:off x="8145625" y="2107164"/>
            <a:ext cx="3182172" cy="2128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2CF7E-A25A-5701-E8FD-12E588568F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53" t="16089" b="52460"/>
          <a:stretch/>
        </p:blipFill>
        <p:spPr>
          <a:xfrm>
            <a:off x="8145624" y="4419602"/>
            <a:ext cx="3182171" cy="223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78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5033F-FD87-DCD2-E85D-CFF5C3729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F670-BAAB-EB7D-F58B-A378AD27E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Pixel Based Image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B37BF-31AB-3B80-911E-A923247A8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6479" y="2335762"/>
            <a:ext cx="4607188" cy="576262"/>
          </a:xfrm>
        </p:spPr>
        <p:txBody>
          <a:bodyPr/>
          <a:lstStyle/>
          <a:p>
            <a:r>
              <a:rPr lang="en-IN" dirty="0"/>
              <a:t>NDVI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65C3A-62F8-53AB-17F0-C4C9C7D00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5" t="50000" r="8482" b="7434"/>
          <a:stretch/>
        </p:blipFill>
        <p:spPr>
          <a:xfrm>
            <a:off x="1886479" y="3171631"/>
            <a:ext cx="5848599" cy="2347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55CD1C-8EFD-DFCD-7A4D-94480CF0E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53" t="16089" b="50000"/>
          <a:stretch/>
        </p:blipFill>
        <p:spPr>
          <a:xfrm>
            <a:off x="8210938" y="3084372"/>
            <a:ext cx="3292085" cy="24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80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816E-3B90-CE9F-0659-82340A8F7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369" y="2552700"/>
            <a:ext cx="10018713" cy="1752599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3844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4752CB-DC7D-9614-E62C-78BCCFE06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7"/>
          <a:stretch/>
        </p:blipFill>
        <p:spPr>
          <a:xfrm>
            <a:off x="3406702" y="1257112"/>
            <a:ext cx="6614375" cy="4343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94E9FC-F7F0-1B0F-5110-A28AE1D30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013" y="993709"/>
            <a:ext cx="8657184" cy="788437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rgbClr val="6AA94F"/>
                </a:solidFill>
                <a:latin typeface="Courier New" panose="02070309020205020404" pitchFamily="49" charset="0"/>
              </a:rPr>
              <a:t>Training Image Data</a:t>
            </a:r>
            <a:br>
              <a:rPr lang="en-IN" sz="4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57103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11A0C-6C2B-CFB2-72B3-DC7E07923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EB437C-728E-FCA4-C885-945B3414E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993" y="1268543"/>
            <a:ext cx="6569009" cy="4320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98D5F5-0956-4ACB-8F25-395085220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013" y="993709"/>
            <a:ext cx="8657184" cy="788437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rgbClr val="6AA94F"/>
                </a:solidFill>
                <a:latin typeface="Courier New" panose="02070309020205020404" pitchFamily="49" charset="0"/>
              </a:rPr>
              <a:t>Training Image Labels</a:t>
            </a:r>
            <a:br>
              <a:rPr lang="en-IN" sz="4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39089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DE77-1731-005E-86BF-8FF6F6A9F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500" dirty="0">
                <a:latin typeface="Tw Cen MT Condensed (Headings)"/>
              </a:rPr>
              <a:t>Image Pre-processing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733BE-4BD0-14E5-A7B6-153868024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318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0BD41-DCB1-D0CC-0279-872D92E4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909734"/>
            <a:ext cx="10018711" cy="788437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rgbClr val="6AA94F"/>
                </a:solidFill>
                <a:latin typeface="Courier New" panose="02070309020205020404" pitchFamily="49" charset="0"/>
              </a:rPr>
              <a:t>H</a:t>
            </a:r>
            <a:r>
              <a:rPr lang="en-IN" sz="40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istogram </a:t>
            </a:r>
            <a:r>
              <a:rPr lang="en-IN" sz="4000" dirty="0">
                <a:solidFill>
                  <a:srgbClr val="6AA94F"/>
                </a:solidFill>
                <a:latin typeface="Courier New" panose="02070309020205020404" pitchFamily="49" charset="0"/>
              </a:rPr>
              <a:t>E</a:t>
            </a:r>
            <a:r>
              <a:rPr lang="en-IN" sz="40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qualization</a:t>
            </a:r>
            <a:br>
              <a:rPr lang="en-IN" sz="4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endParaRPr lang="en-IN" sz="4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F0C5F9-2A66-F6E9-E39B-A42ED187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0" y="2043404"/>
            <a:ext cx="2204357" cy="220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58519CA-85D5-8306-97EC-2962AAFEF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8" y="2043403"/>
            <a:ext cx="2204357" cy="220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46479BA-785D-3B1A-B3C6-C75DE79D8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486" y="4497355"/>
            <a:ext cx="2204357" cy="220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54B4E3D-A046-D691-60EA-96EDBE6A0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92" y="4497355"/>
            <a:ext cx="2204357" cy="220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0C3EC63-55BB-9F9F-0844-A0EF1BB6BDB5}"/>
              </a:ext>
            </a:extLst>
          </p:cNvPr>
          <p:cNvSpPr/>
          <p:nvPr/>
        </p:nvSpPr>
        <p:spPr>
          <a:xfrm>
            <a:off x="3844212" y="2864498"/>
            <a:ext cx="727788" cy="5645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368DBE-4B10-F0E4-6046-49D65D66293F}"/>
              </a:ext>
            </a:extLst>
          </p:cNvPr>
          <p:cNvSpPr/>
          <p:nvPr/>
        </p:nvSpPr>
        <p:spPr>
          <a:xfrm>
            <a:off x="7838041" y="5383764"/>
            <a:ext cx="727788" cy="5645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528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9D6C6-9200-AD27-2FAF-C92C13E05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1C4F8-BE1B-DBB2-B2AE-E3D14DE11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399589"/>
            <a:ext cx="10018711" cy="788437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rgbClr val="6AA94F"/>
                </a:solidFill>
                <a:latin typeface="Courier New" panose="02070309020205020404" pitchFamily="49" charset="0"/>
              </a:rPr>
              <a:t>Normalized Difference Water Index</a:t>
            </a:r>
            <a:br>
              <a:rPr lang="en-IN" sz="4000" dirty="0">
                <a:solidFill>
                  <a:srgbClr val="6AA94F"/>
                </a:solidFill>
                <a:latin typeface="Courier New" panose="02070309020205020404" pitchFamily="49" charset="0"/>
              </a:rPr>
            </a:br>
            <a:br>
              <a:rPr lang="en-IN" sz="4000" dirty="0">
                <a:solidFill>
                  <a:srgbClr val="6AA94F"/>
                </a:solidFill>
                <a:latin typeface="Courier New" panose="02070309020205020404" pitchFamily="49" charset="0"/>
              </a:rPr>
            </a:br>
            <a:endParaRPr lang="en-IN" sz="4000" dirty="0">
              <a:solidFill>
                <a:srgbClr val="6AA94F"/>
              </a:solidFill>
              <a:latin typeface="Courier New" panose="02070309020205020404" pitchFamily="49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1B84F0A-CD32-3578-69CC-392DF5C1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64" y="2317104"/>
            <a:ext cx="4155233" cy="415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0D869F0-7B4F-042E-D944-F9DA372E0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240" y="2317103"/>
            <a:ext cx="4155233" cy="415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114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7996D-7725-D320-60B2-DA8564075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1540-6368-17E5-9E5D-F57D2F2C9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500" dirty="0">
                <a:latin typeface="Tw Cen MT Condensed (Headings)"/>
              </a:rPr>
              <a:t>Feature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5EA7B-3C4A-3E45-76B7-9CCDEE12F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076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57EBF-763E-753A-1BAB-D58277244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989F-A256-A50C-F0B3-0C5C1556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8328" y="1511556"/>
            <a:ext cx="7971637" cy="547481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rgbClr val="6AA94F"/>
                </a:solidFill>
                <a:latin typeface="Courier New" panose="02070309020205020404" pitchFamily="49" charset="0"/>
              </a:rPr>
              <a:t>Canny Edge Detection Method</a:t>
            </a:r>
            <a:br>
              <a:rPr lang="en-IN" sz="4000" dirty="0">
                <a:solidFill>
                  <a:srgbClr val="6AA94F"/>
                </a:solidFill>
                <a:latin typeface="Courier New" panose="02070309020205020404" pitchFamily="49" charset="0"/>
              </a:rPr>
            </a:br>
            <a:br>
              <a:rPr lang="en-IN" sz="4000" dirty="0">
                <a:solidFill>
                  <a:srgbClr val="6AA94F"/>
                </a:solidFill>
                <a:latin typeface="Courier New" panose="02070309020205020404" pitchFamily="49" charset="0"/>
              </a:rPr>
            </a:br>
            <a:endParaRPr lang="en-IN" sz="4000" dirty="0">
              <a:solidFill>
                <a:srgbClr val="6AA94F"/>
              </a:solidFill>
              <a:latin typeface="Courier New" panose="02070309020205020404" pitchFamily="49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F2BEC54-99DB-CD0D-6182-053DB3737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191" y="2371531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7B14580-2499-0DDA-DCA5-B05BA6A92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426" y="2371531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2207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Override1.xml><?xml version="1.0" encoding="utf-8"?>
<a:themeOverride xmlns:a="http://schemas.openxmlformats.org/drawingml/2006/main">
  <a:clrScheme name="Parallax">
    <a:dk1>
      <a:sysClr val="windowText" lastClr="000000"/>
    </a:dk1>
    <a:lt1>
      <a:sysClr val="window" lastClr="FFFFFF"/>
    </a:lt1>
    <a:dk2>
      <a:srgbClr val="212121"/>
    </a:dk2>
    <a:lt2>
      <a:srgbClr val="CDD0D1"/>
    </a:lt2>
    <a:accent1>
      <a:srgbClr val="30ACEC"/>
    </a:accent1>
    <a:accent2>
      <a:srgbClr val="80C34F"/>
    </a:accent2>
    <a:accent3>
      <a:srgbClr val="E29D3E"/>
    </a:accent3>
    <a:accent4>
      <a:srgbClr val="D64A3B"/>
    </a:accent4>
    <a:accent5>
      <a:srgbClr val="D64787"/>
    </a:accent5>
    <a:accent6>
      <a:srgbClr val="A666E1"/>
    </a:accent6>
    <a:hlink>
      <a:srgbClr val="3085ED"/>
    </a:hlink>
    <a:folHlink>
      <a:srgbClr val="82B6F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</TotalTime>
  <Words>231</Words>
  <Application>Microsoft Office PowerPoint</Application>
  <PresentationFormat>Widescreen</PresentationFormat>
  <Paragraphs>36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Corbel</vt:lpstr>
      <vt:lpstr>Courier New</vt:lpstr>
      <vt:lpstr>Open Sans</vt:lpstr>
      <vt:lpstr>Roboto</vt:lpstr>
      <vt:lpstr>Tw Cen MT Condensed (Headings)</vt:lpstr>
      <vt:lpstr>Parallax</vt:lpstr>
      <vt:lpstr>Identifying and Estimating Glacial Lake Area from Satellite Imagery</vt:lpstr>
      <vt:lpstr>Dataset </vt:lpstr>
      <vt:lpstr>Training Image Data </vt:lpstr>
      <vt:lpstr>Training Image Labels </vt:lpstr>
      <vt:lpstr>Image Pre-processing</vt:lpstr>
      <vt:lpstr>Histogram Equalization </vt:lpstr>
      <vt:lpstr>Normalized Difference Water Index  </vt:lpstr>
      <vt:lpstr>Feature Extraction</vt:lpstr>
      <vt:lpstr>Canny Edge Detection Method  </vt:lpstr>
      <vt:lpstr>Contour Identification  </vt:lpstr>
      <vt:lpstr>Contour Identification </vt:lpstr>
      <vt:lpstr>Contour Filtering</vt:lpstr>
      <vt:lpstr>Random Forest Classification</vt:lpstr>
      <vt:lpstr>Performance Evaluation</vt:lpstr>
      <vt:lpstr>Performance Evaluation</vt:lpstr>
      <vt:lpstr>FUTURE SCOPE</vt:lpstr>
      <vt:lpstr>Dataset</vt:lpstr>
      <vt:lpstr>Semantic Segmentation using Expert System</vt:lpstr>
      <vt:lpstr>PowerPoint Presentation</vt:lpstr>
      <vt:lpstr>Pixel Based Image Analysis</vt:lpstr>
      <vt:lpstr>Pixel Based Image Analysis</vt:lpstr>
      <vt:lpstr>Pixel Based Image Analysis</vt:lpstr>
      <vt:lpstr>Pixel Based Image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Anilkumar PJ</dc:creator>
  <cp:lastModifiedBy>Lakshmipriya Anil</cp:lastModifiedBy>
  <cp:revision>10</cp:revision>
  <dcterms:created xsi:type="dcterms:W3CDTF">2024-02-09T06:48:13Z</dcterms:created>
  <dcterms:modified xsi:type="dcterms:W3CDTF">2024-02-18T07:23:44Z</dcterms:modified>
</cp:coreProperties>
</file>